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78" r:id="rId2"/>
    <p:sldId id="280" r:id="rId3"/>
    <p:sldId id="311" r:id="rId4"/>
    <p:sldId id="319" r:id="rId5"/>
    <p:sldId id="320" r:id="rId6"/>
    <p:sldId id="321" r:id="rId7"/>
    <p:sldId id="32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7F7F7"/>
    <a:srgbClr val="FFFFCC"/>
    <a:srgbClr val="660033"/>
    <a:srgbClr val="FF963F"/>
    <a:srgbClr val="EA9600"/>
    <a:srgbClr val="FF9900"/>
    <a:srgbClr val="CC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4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83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6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5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1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5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69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70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82CB-1D9C-4AE8-8D8D-F4EF65FF3686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8117-1501-46AD-83B0-CE6F7D8C6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6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86813" y="6643688"/>
            <a:ext cx="357187" cy="2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4664"/>
            <a:ext cx="8713886" cy="6239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ts val="2880"/>
              </a:lnSpc>
            </a:pPr>
            <a:endParaRPr lang="ru-RU" sz="24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«Система целевой подготовки  – основа кадрового обеспечения железнодорожного транспорта»</a:t>
            </a:r>
          </a:p>
          <a:p>
            <a:pPr algn="ctr">
              <a:lnSpc>
                <a:spcPct val="150000"/>
              </a:lnSpc>
            </a:pPr>
            <a:endParaRPr lang="ru-RU" sz="28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Ректор Московского государственного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ниверситета путей сообщения  Императора Николая 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II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д.т.н., профессор </a:t>
            </a: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Б.А. Лёвин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216023"/>
            <a:ext cx="8746125" cy="19888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Система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целевой подготовки на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ж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елезнодорожном транспорте: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ействует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1978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года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Уникальный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механизмом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кадрового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обеспечения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    отрасли</a:t>
            </a:r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2348880"/>
            <a:ext cx="8746125" cy="230425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Ежегодно в отраслевые вузы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 направлениям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     ОАО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«РЖД»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поступает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около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8,5 тысяч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человек: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ВО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– около 5 тысяч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СПО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3,5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тысяч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   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По специальностям железнодорожного профиля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    (2016 год) –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более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95%. 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4797152"/>
            <a:ext cx="8746125" cy="1944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Общий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контингент студентов-</a:t>
            </a:r>
            <a:r>
              <a:rPr lang="ru-RU" sz="2400" b="1" dirty="0" err="1">
                <a:solidFill>
                  <a:srgbClr val="002060"/>
                </a:solidFill>
                <a:latin typeface="Cambria" pitchFamily="18" charset="0"/>
              </a:rPr>
              <a:t>целевиков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    ОАО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«РЖД» 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в настоящее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время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составляет более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39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тысяч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человек: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ВО -24,5 тысяч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СПО – 14,6 тысяч </a:t>
            </a: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548680"/>
            <a:ext cx="8551808" cy="56533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ДОГОВОР О ЦЕЛЕВОМ ПРИЁМЕ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E457C"/>
                </a:solidFill>
                <a:latin typeface="Cambria" pitchFamily="18" charset="0"/>
              </a:rPr>
              <a:t>Заключается </a:t>
            </a:r>
            <a:r>
              <a:rPr lang="ru-RU" sz="2800" b="1" dirty="0">
                <a:solidFill>
                  <a:srgbClr val="0E457C"/>
                </a:solidFill>
                <a:latin typeface="Cambria" pitchFamily="18" charset="0"/>
              </a:rPr>
              <a:t>между </a:t>
            </a:r>
            <a:endParaRPr lang="ru-RU" sz="2800" b="1" dirty="0" smtClean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студентом</a:t>
            </a: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, вузом и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работодателем</a:t>
            </a:r>
          </a:p>
          <a:p>
            <a:pPr algn="ctr">
              <a:lnSpc>
                <a:spcPts val="2860"/>
              </a:lnSpc>
            </a:pP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Неисполнение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обязательств по договору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неявка для трудоустройства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)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влечёт</a:t>
            </a: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ответственность в форме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возмещения</a:t>
            </a: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предприятию расходов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от 180 до 300 тысяч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рублей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зависимости от срока обучения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</a:p>
          <a:p>
            <a:pPr algn="ctr">
              <a:lnSpc>
                <a:spcPts val="32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116632"/>
            <a:ext cx="89289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400" b="1" dirty="0" smtClean="0">
                <a:solidFill>
                  <a:srgbClr val="0E457C"/>
                </a:solidFill>
                <a:latin typeface="Cambria" pitchFamily="18" charset="0"/>
              </a:rPr>
              <a:t>Преимущества целевого приёма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620688"/>
            <a:ext cx="2592288" cy="5976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Для</a:t>
            </a:r>
          </a:p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государства:</a:t>
            </a:r>
          </a:p>
          <a:p>
            <a:pPr>
              <a:lnSpc>
                <a:spcPts val="26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эффективное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использование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бюджетных средств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(заказ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востребованных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специалистов)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оптимальные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контрольные цифры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приёма по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специальностям и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регионам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обеспечение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трудового баланса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регионов</a:t>
            </a:r>
          </a:p>
          <a:p>
            <a:pPr marL="342900" indent="-342900">
              <a:lnSpc>
                <a:spcPts val="2600"/>
              </a:lnSpc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71800" y="627476"/>
            <a:ext cx="3240360" cy="5976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Для</a:t>
            </a:r>
          </a:p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ОАО РЖД»:</a:t>
            </a:r>
          </a:p>
          <a:p>
            <a:pPr>
              <a:lnSpc>
                <a:spcPts val="30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направление 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на обучение 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молодых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людей, 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желающих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работать 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в отрасли, 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0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преимущественно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из 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местных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жителей </a:t>
            </a:r>
            <a:endParaRPr lang="ru-RU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гарантированная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укомплектованность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штатов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-производственная 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практика на предприятиях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участие работодателя в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образовательном процессе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84168" y="620688"/>
            <a:ext cx="2952328" cy="5976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20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Для</a:t>
            </a:r>
          </a:p>
          <a:p>
            <a:pPr algn="ctr">
              <a:lnSpc>
                <a:spcPts val="3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студентов: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</a:t>
            </a:r>
            <a:r>
              <a:rPr lang="ru-RU" b="1" dirty="0" err="1">
                <a:solidFill>
                  <a:srgbClr val="002060"/>
                </a:solidFill>
                <a:latin typeface="Cambria" pitchFamily="18" charset="0"/>
              </a:rPr>
              <a:t>д</a:t>
            </a:r>
            <a:r>
              <a:rPr lang="ru-RU" b="1" dirty="0" err="1" smtClean="0">
                <a:solidFill>
                  <a:srgbClr val="002060"/>
                </a:solidFill>
                <a:latin typeface="Cambria" pitchFamily="18" charset="0"/>
              </a:rPr>
              <a:t>овузовская</a:t>
            </a:r>
            <a:endParaRPr lang="ru-RU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подготовка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зачисление по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отдельному конкурсу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дотации на 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дополнительное 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бразование и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социальные услуги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гарантия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т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рудоустройства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- мотивация для лучших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(доплата к стипендии, </a:t>
            </a:r>
          </a:p>
          <a:p>
            <a:pPr>
              <a:lnSpc>
                <a:spcPts val="2600"/>
              </a:lnSpc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направление в 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магистратуру</a:t>
            </a:r>
          </a:p>
          <a:p>
            <a:pPr>
              <a:lnSpc>
                <a:spcPts val="2600"/>
              </a:lnSpc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и аспирантуру)</a:t>
            </a:r>
          </a:p>
          <a:p>
            <a:pPr marL="342900" indent="-342900">
              <a:lnSpc>
                <a:spcPts val="2600"/>
              </a:lnSpc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188640"/>
            <a:ext cx="855180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РАЗЛИЧИЕ В ПОНЯТИЯХ:</a:t>
            </a:r>
          </a:p>
          <a:p>
            <a:pPr algn="ctr">
              <a:lnSpc>
                <a:spcPts val="2860"/>
              </a:lnSpc>
            </a:pP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i="1" dirty="0" smtClean="0">
                <a:solidFill>
                  <a:srgbClr val="FF0000"/>
                </a:solidFill>
                <a:latin typeface="Cambria" pitchFamily="18" charset="0"/>
              </a:rPr>
              <a:t>Целевой приём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– подбор кандидатов и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направление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их на обучение самим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р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аботодателем</a:t>
            </a:r>
          </a:p>
          <a:p>
            <a:pPr algn="ctr">
              <a:lnSpc>
                <a:spcPts val="3560"/>
              </a:lnSpc>
            </a:pPr>
            <a:r>
              <a:rPr lang="ru-RU" sz="2800" b="1" i="1" dirty="0">
                <a:solidFill>
                  <a:srgbClr val="FF0000"/>
                </a:solidFill>
                <a:latin typeface="Cambria" pitchFamily="18" charset="0"/>
              </a:rPr>
              <a:t>Целевое обучение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– отбор студентов из числа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уже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поступивших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вуз или колледж и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5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заключение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с ними договора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работодателем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9" y="4149080"/>
            <a:ext cx="8551808" cy="230425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86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аиболее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эффективным для транспортной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ts val="386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трасли является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именно </a:t>
            </a:r>
            <a:r>
              <a:rPr lang="ru-RU" sz="3200" b="1" dirty="0">
                <a:solidFill>
                  <a:srgbClr val="FF330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целевой приём, </a:t>
            </a:r>
            <a:endParaRPr lang="ru-RU" sz="3200" b="1" dirty="0" smtClean="0">
              <a:solidFill>
                <a:srgbClr val="FF330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ts val="38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гарантирующий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, практически полное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ts val="386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укомплектование предприятий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0E457C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116632"/>
            <a:ext cx="89289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r>
              <a:rPr lang="ru-RU" sz="2400" b="1" dirty="0" smtClean="0">
                <a:solidFill>
                  <a:srgbClr val="0E457C"/>
                </a:solidFill>
                <a:latin typeface="Cambria" pitchFamily="18" charset="0"/>
              </a:rPr>
              <a:t>Проблемы и их последствия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620688"/>
            <a:ext cx="424847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 2013 г. Федеральный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Закон «Об образовании в 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Российской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Федерации»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тменил целевой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приём </a:t>
            </a: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на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программы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СПО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860032" y="692696"/>
            <a:ext cx="424847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Сложности для поступления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ля молодёжи,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роживающих на 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ериферии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, желающей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аботать в отрасли</a:t>
            </a:r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355976" y="1484784"/>
            <a:ext cx="432048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496" y="2780928"/>
            <a:ext cx="4248472" cy="20162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Ц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елевой приём по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программам ВО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возможен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только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для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компаний с </a:t>
            </a: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государственным участием 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860032" y="2852936"/>
            <a:ext cx="4248472" cy="1944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З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начительные 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о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граничения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для дочерних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 зависимых обществ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холдинга РЖД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4355976" y="3356992"/>
            <a:ext cx="432048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355976" y="5445224"/>
            <a:ext cx="432048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5496" y="4869160"/>
            <a:ext cx="4248472" cy="1872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Отмена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бюджетного 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приёма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в отраслевые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вузы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по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экономическим 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и юридическим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направлениям </a:t>
            </a:r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860032" y="4869160"/>
            <a:ext cx="4248472" cy="1872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«Классические»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</a:rPr>
              <a:t>ю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ристы и экономисты</a:t>
            </a:r>
          </a:p>
          <a:p>
            <a:pPr algn="ctr">
              <a:lnSpc>
                <a:spcPts val="2860"/>
              </a:lnSpc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ложно адаптируются </a:t>
            </a:r>
          </a:p>
          <a:p>
            <a:pPr algn="ctr">
              <a:lnSpc>
                <a:spcPts val="286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на транспорте</a:t>
            </a:r>
            <a:endParaRPr lang="ru-RU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260648"/>
            <a:ext cx="8551808" cy="594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000"/>
              </a:lnSpc>
            </a:pPr>
            <a:endParaRPr lang="ru-RU" sz="3000" dirty="0">
              <a:solidFill>
                <a:srgbClr val="0E457C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Пожелания бизнеса и ректоров отраслевых</a:t>
            </a:r>
          </a:p>
          <a:p>
            <a:pPr algn="ctr">
              <a:lnSpc>
                <a:spcPts val="3200"/>
              </a:lnSpc>
            </a:pP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узов</a:t>
            </a:r>
          </a:p>
          <a:p>
            <a:pPr algn="ctr">
              <a:lnSpc>
                <a:spcPts val="32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Поручения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причастным о проработке вопросов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:</a:t>
            </a:r>
          </a:p>
          <a:p>
            <a:pPr algn="ctr">
              <a:lnSpc>
                <a:spcPts val="3200"/>
              </a:lnSpc>
            </a:pP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457200" indent="-457200">
              <a:lnSpc>
                <a:spcPts val="3400"/>
              </a:lnSpc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Восстановления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на законодательном уровне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4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целевого </a:t>
            </a: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приёма на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СПО</a:t>
            </a:r>
          </a:p>
          <a:p>
            <a:pPr marL="457200" indent="-457200">
              <a:lnSpc>
                <a:spcPts val="3400"/>
              </a:lnSpc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Распространения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системы целевого приема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40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    на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дочерние и </a:t>
            </a: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зависимые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общества</a:t>
            </a: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marL="457200" indent="-457200">
              <a:lnSpc>
                <a:spcPts val="3400"/>
              </a:lnSpc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Восстановления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в соответствии с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4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     потребностями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работодателей </a:t>
            </a: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4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     бюджетного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приёма в отраслевые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вузы</a:t>
            </a:r>
          </a:p>
          <a:p>
            <a:pPr>
              <a:lnSpc>
                <a:spcPts val="340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    </a:t>
            </a:r>
            <a:r>
              <a:rPr lang="ru-RU" sz="2800" b="1" dirty="0" smtClean="0">
                <a:solidFill>
                  <a:srgbClr val="FF3300"/>
                </a:solidFill>
                <a:latin typeface="Cambria" pitchFamily="18" charset="0"/>
              </a:rPr>
              <a:t>по </a:t>
            </a:r>
            <a:r>
              <a:rPr lang="ru-RU" sz="2800" b="1" dirty="0">
                <a:solidFill>
                  <a:srgbClr val="FF3300"/>
                </a:solidFill>
                <a:latin typeface="Cambria" pitchFamily="18" charset="0"/>
              </a:rPr>
              <a:t>экономическим, юридическим и </a:t>
            </a:r>
            <a:endParaRPr lang="ru-RU" sz="2800" b="1" dirty="0" smtClean="0">
              <a:solidFill>
                <a:srgbClr val="FF3300"/>
              </a:solidFill>
              <a:latin typeface="Cambria" pitchFamily="18" charset="0"/>
            </a:endParaRPr>
          </a:p>
          <a:p>
            <a:pPr>
              <a:lnSpc>
                <a:spcPts val="3400"/>
              </a:lnSpc>
            </a:pPr>
            <a:r>
              <a:rPr lang="ru-RU" sz="2800" b="1" dirty="0" smtClean="0">
                <a:solidFill>
                  <a:srgbClr val="FF3300"/>
                </a:solidFill>
                <a:latin typeface="Cambria" pitchFamily="18" charset="0"/>
              </a:rPr>
              <a:t>      гуманитарным </a:t>
            </a: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направлениям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подготовки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ts val="3400"/>
              </a:lnSpc>
            </a:pP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ts val="3200"/>
              </a:lnSpc>
            </a:pP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</TotalTime>
  <Words>475</Words>
  <Application>Microsoft Office PowerPoint</Application>
  <PresentationFormat>Экран (4:3)</PresentationFormat>
  <Paragraphs>157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Андрей Николаевич</cp:lastModifiedBy>
  <cp:revision>446</cp:revision>
  <dcterms:created xsi:type="dcterms:W3CDTF">2010-03-11T14:10:03Z</dcterms:created>
  <dcterms:modified xsi:type="dcterms:W3CDTF">2016-10-25T11:38:56Z</dcterms:modified>
</cp:coreProperties>
</file>